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64" r:id="rId4"/>
    <p:sldId id="259" r:id="rId5"/>
    <p:sldId id="269" r:id="rId6"/>
    <p:sldId id="260" r:id="rId7"/>
    <p:sldId id="266" r:id="rId8"/>
    <p:sldId id="261" r:id="rId9"/>
    <p:sldId id="267" r:id="rId10"/>
    <p:sldId id="262" r:id="rId11"/>
    <p:sldId id="268" r:id="rId12"/>
    <p:sldId id="263" r:id="rId13"/>
    <p:sldId id="265"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gZo84kHj0xYObeT4clYfAyhkY7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E6CEFA-2796-4041-9B70-D64A2CBBD5AA}">
  <a:tblStyle styleId="{F2E6CEFA-2796-4041-9B70-D64A2CBBD5A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8" autoAdjust="0"/>
    <p:restoredTop sz="94291" autoAdjust="0"/>
  </p:normalViewPr>
  <p:slideViewPr>
    <p:cSldViewPr snapToGrid="0">
      <p:cViewPr varScale="1">
        <p:scale>
          <a:sx n="112" d="100"/>
          <a:sy n="112" d="100"/>
        </p:scale>
        <p:origin x="804" y="16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689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1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790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3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41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29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12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327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8745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187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052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3733800" y="0"/>
            <a:ext cx="8458200" cy="685800"/>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a:t>
            </a:r>
            <a:endParaRPr sz="1800" b="0" i="0" u="none" strike="noStrike" cap="none" dirty="0">
              <a:solidFill>
                <a:schemeClr val="lt1"/>
              </a:solidFill>
              <a:latin typeface="Calibri"/>
              <a:ea typeface="Calibri"/>
              <a:cs typeface="Calibri"/>
              <a:sym typeface="Calibri"/>
            </a:endParaRPr>
          </a:p>
        </p:txBody>
      </p:sp>
      <p:graphicFrame>
        <p:nvGraphicFramePr>
          <p:cNvPr id="85" name="Google Shape;85;p1"/>
          <p:cNvGraphicFramePr/>
          <p:nvPr>
            <p:extLst>
              <p:ext uri="{D42A27DB-BD31-4B8C-83A1-F6EECF244321}">
                <p14:modId xmlns:p14="http://schemas.microsoft.com/office/powerpoint/2010/main" val="2704246441"/>
              </p:ext>
            </p:extLst>
          </p:nvPr>
        </p:nvGraphicFramePr>
        <p:xfrm>
          <a:off x="2144542" y="3913032"/>
          <a:ext cx="8128000" cy="1284460"/>
        </p:xfrm>
        <a:graphic>
          <a:graphicData uri="http://schemas.openxmlformats.org/drawingml/2006/table">
            <a:tbl>
              <a:tblPr firstRow="1" bandRow="1">
                <a:noFill/>
                <a:tableStyleId>{F2E6CEFA-2796-4041-9B70-D64A2CBBD5AA}</a:tableStyleId>
              </a:tblPr>
              <a:tblGrid>
                <a:gridCol w="8128000">
                  <a:extLst>
                    <a:ext uri="{9D8B030D-6E8A-4147-A177-3AD203B41FA5}">
                      <a16:colId xmlns:a16="http://schemas.microsoft.com/office/drawing/2014/main" val="20000"/>
                    </a:ext>
                  </a:extLst>
                </a:gridCol>
              </a:tblGrid>
              <a:tr h="370850">
                <a:tc>
                  <a:txBody>
                    <a:bodyPr/>
                    <a:lstStyle/>
                    <a:p>
                      <a:pPr marL="0" marR="0" lvl="0" indent="0" algn="ctr" rtl="0">
                        <a:spcBef>
                          <a:spcPts val="0"/>
                        </a:spcBef>
                        <a:spcAft>
                          <a:spcPts val="0"/>
                        </a:spcAft>
                        <a:buNone/>
                      </a:pPr>
                      <a:r>
                        <a:rPr lang="en-US" sz="2400" u="none" strike="noStrike" cap="none" dirty="0"/>
                        <a:t>Presented By</a:t>
                      </a:r>
                      <a:endParaRPr dirty="0"/>
                    </a:p>
                  </a:txBody>
                  <a:tcPr marL="91450" marR="91450" marT="45725" marB="45725"/>
                </a:tc>
                <a:extLst>
                  <a:ext uri="{0D108BD9-81ED-4DB2-BD59-A6C34878D82A}">
                    <a16:rowId xmlns:a16="http://schemas.microsoft.com/office/drawing/2014/main" val="10000"/>
                  </a:ext>
                </a:extLst>
              </a:tr>
              <a:tr h="431000">
                <a:tc>
                  <a:txBody>
                    <a:bodyPr/>
                    <a:lstStyle/>
                    <a:p>
                      <a:pPr marL="0" marR="0" lvl="0" indent="0" algn="l" rtl="0">
                        <a:spcBef>
                          <a:spcPts val="0"/>
                        </a:spcBef>
                        <a:spcAft>
                          <a:spcPts val="0"/>
                        </a:spcAft>
                        <a:buNone/>
                      </a:pPr>
                      <a:r>
                        <a:rPr lang="en-US" sz="2000" b="0" dirty="0"/>
                        <a:t>1. Md. Tanvir Ahmed(201-15-13602)</a:t>
                      </a:r>
                      <a:endParaRPr sz="2000" b="0"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000" b="0" dirty="0"/>
                        <a:t>2. Imran Ahmed(201-15-13600)</a:t>
                      </a:r>
                      <a:endParaRPr sz="2000" b="0" dirty="0"/>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86" name="Google Shape;86;p1"/>
          <p:cNvGraphicFramePr/>
          <p:nvPr/>
        </p:nvGraphicFramePr>
        <p:xfrm>
          <a:off x="624058" y="2564162"/>
          <a:ext cx="10943875" cy="864850"/>
        </p:xfrm>
        <a:graphic>
          <a:graphicData uri="http://schemas.openxmlformats.org/drawingml/2006/table">
            <a:tbl>
              <a:tblPr firstRow="1" bandRow="1">
                <a:noFill/>
                <a:tableStyleId>{F2E6CEFA-2796-4041-9B70-D64A2CBBD5AA}</a:tableStyleId>
              </a:tblPr>
              <a:tblGrid>
                <a:gridCol w="10943875">
                  <a:extLst>
                    <a:ext uri="{9D8B030D-6E8A-4147-A177-3AD203B41FA5}">
                      <a16:colId xmlns:a16="http://schemas.microsoft.com/office/drawing/2014/main" val="20000"/>
                    </a:ext>
                  </a:extLst>
                </a:gridCol>
              </a:tblGrid>
              <a:tr h="864850">
                <a:tc>
                  <a:txBody>
                    <a:bodyPr/>
                    <a:lstStyle/>
                    <a:p>
                      <a:pPr marL="0" marR="0" lvl="0" indent="0" algn="l" rtl="0">
                        <a:spcBef>
                          <a:spcPts val="0"/>
                        </a:spcBef>
                        <a:spcAft>
                          <a:spcPts val="0"/>
                        </a:spcAft>
                        <a:buNone/>
                      </a:pPr>
                      <a:r>
                        <a:rPr lang="en-US" sz="3200" dirty="0">
                          <a:solidFill>
                            <a:srgbClr val="C00000"/>
                          </a:solidFill>
                        </a:rPr>
                        <a:t>Project Title:</a:t>
                      </a:r>
                      <a:endParaRPr dirty="0">
                        <a:solidFill>
                          <a:schemeClr val="dk1"/>
                        </a:solidFill>
                      </a:endParaRPr>
                    </a:p>
                  </a:txBody>
                  <a:tcPr marL="91450" marR="91450" marT="45725" marB="45725" anchor="ctr"/>
                </a:tc>
                <a:extLst>
                  <a:ext uri="{0D108BD9-81ED-4DB2-BD59-A6C34878D82A}">
                    <a16:rowId xmlns:a16="http://schemas.microsoft.com/office/drawing/2014/main" val="10000"/>
                  </a:ext>
                </a:extLst>
              </a:tr>
            </a:tbl>
          </a:graphicData>
        </a:graphic>
      </p:graphicFrame>
      <p:pic>
        <p:nvPicPr>
          <p:cNvPr id="87" name="Google Shape;87;p1"/>
          <p:cNvPicPr preferRelativeResize="0"/>
          <p:nvPr/>
        </p:nvPicPr>
        <p:blipFill rotWithShape="1">
          <a:blip r:embed="rId3">
            <a:alphaModFix/>
          </a:blip>
          <a:srcRect/>
          <a:stretch/>
        </p:blipFill>
        <p:spPr>
          <a:xfrm>
            <a:off x="1" y="30041"/>
            <a:ext cx="801857" cy="8018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Expected Outcomes</a:t>
            </a:r>
            <a:endParaRPr lang="en-US" sz="4000" dirty="0">
              <a:solidFill>
                <a:schemeClr val="lt1"/>
              </a:solidFill>
              <a:latin typeface="Calibri"/>
              <a:ea typeface="Calibri"/>
              <a:cs typeface="Calibri"/>
              <a:sym typeface="Calibri"/>
            </a:endParaRP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69900" y="956312"/>
            <a:ext cx="11252199" cy="5367576"/>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2800"/>
              <a:buFont typeface="Arial"/>
              <a:buNone/>
            </a:pPr>
            <a:r>
              <a:rPr lang="en-US" sz="3600" b="1" u="sng" dirty="0">
                <a:solidFill>
                  <a:schemeClr val="dk1"/>
                </a:solidFill>
              </a:rPr>
              <a:t>Patient as user:</a:t>
            </a:r>
          </a:p>
          <a:p>
            <a:pPr marL="0" lvl="0" indent="0" algn="ctr" rtl="0">
              <a:lnSpc>
                <a:spcPct val="90000"/>
              </a:lnSpc>
              <a:spcBef>
                <a:spcPts val="0"/>
              </a:spcBef>
              <a:spcAft>
                <a:spcPts val="0"/>
              </a:spcAft>
              <a:buClr>
                <a:schemeClr val="dk1"/>
              </a:buClr>
              <a:buSzPts val="2800"/>
              <a:buFont typeface="Arial"/>
              <a:buNone/>
            </a:pPr>
            <a:endParaRPr lang="en-US" sz="2800" b="1" u="sng"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Available_Doctors</a:t>
            </a:r>
            <a:r>
              <a:rPr lang="en-US" sz="2800" b="1" dirty="0">
                <a:solidFill>
                  <a:schemeClr val="dk1"/>
                </a:solidFill>
              </a:rPr>
              <a:t>(): </a:t>
            </a:r>
            <a:r>
              <a:rPr lang="en-US" sz="2800" dirty="0">
                <a:solidFill>
                  <a:schemeClr val="dk1"/>
                </a:solidFill>
              </a:rPr>
              <a:t>Patients can see all the available doctors for        </a:t>
            </a:r>
            <a:r>
              <a:rPr lang="en-US" sz="2800" dirty="0" err="1">
                <a:solidFill>
                  <a:schemeClr val="dk1"/>
                </a:solidFill>
              </a:rPr>
              <a:t>appoinment</a:t>
            </a:r>
            <a:r>
              <a:rPr lang="en-US" sz="2800" dirty="0">
                <a:solidFill>
                  <a:schemeClr val="dk1"/>
                </a:solidFill>
              </a:rPr>
              <a:t>.</a:t>
            </a:r>
          </a:p>
          <a:p>
            <a:pPr lvl="0" algn="l" rtl="0">
              <a:lnSpc>
                <a:spcPct val="90000"/>
              </a:lnSpc>
              <a:spcBef>
                <a:spcPts val="0"/>
              </a:spcBef>
              <a:spcAft>
                <a:spcPts val="0"/>
              </a:spcAft>
              <a:buClr>
                <a:schemeClr val="dk1"/>
              </a:buClr>
              <a:buSzPts val="2800"/>
            </a:pPr>
            <a:endParaRPr lang="en-US" sz="2800"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Take_Appoinment</a:t>
            </a:r>
            <a:r>
              <a:rPr lang="en-US" sz="2800" b="1" dirty="0">
                <a:solidFill>
                  <a:schemeClr val="dk1"/>
                </a:solidFill>
              </a:rPr>
              <a:t>(): </a:t>
            </a:r>
            <a:r>
              <a:rPr lang="en-US" sz="2800" dirty="0">
                <a:solidFill>
                  <a:schemeClr val="dk1"/>
                </a:solidFill>
              </a:rPr>
              <a:t>Patients can take appointment of available Doctors as his/</a:t>
            </a:r>
            <a:r>
              <a:rPr lang="en-US" sz="2800" dirty="0" err="1">
                <a:solidFill>
                  <a:schemeClr val="dk1"/>
                </a:solidFill>
              </a:rPr>
              <a:t>her’s</a:t>
            </a:r>
            <a:r>
              <a:rPr lang="en-US" sz="2800" dirty="0">
                <a:solidFill>
                  <a:schemeClr val="dk1"/>
                </a:solidFill>
              </a:rPr>
              <a:t> needs.</a:t>
            </a:r>
          </a:p>
          <a:p>
            <a:pPr lvl="0" algn="l" rtl="0">
              <a:lnSpc>
                <a:spcPct val="90000"/>
              </a:lnSpc>
              <a:spcBef>
                <a:spcPts val="0"/>
              </a:spcBef>
              <a:spcAft>
                <a:spcPts val="0"/>
              </a:spcAft>
              <a:buClr>
                <a:schemeClr val="dk1"/>
              </a:buClr>
              <a:buSzPts val="2800"/>
            </a:pPr>
            <a:endParaRPr lang="en-US" sz="2800"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Give_Feedback</a:t>
            </a:r>
            <a:r>
              <a:rPr lang="en-US" sz="2800" b="1" dirty="0">
                <a:solidFill>
                  <a:schemeClr val="dk1"/>
                </a:solidFill>
              </a:rPr>
              <a:t>(): </a:t>
            </a:r>
            <a:r>
              <a:rPr lang="en-US" sz="2800" dirty="0">
                <a:solidFill>
                  <a:schemeClr val="dk1"/>
                </a:solidFill>
              </a:rPr>
              <a:t>Patients can give feedback after their medication by preserving their health situation.</a:t>
            </a:r>
          </a:p>
          <a:p>
            <a:pPr lvl="0" algn="l" rtl="0">
              <a:lnSpc>
                <a:spcPct val="90000"/>
              </a:lnSpc>
              <a:spcBef>
                <a:spcPts val="0"/>
              </a:spcBef>
              <a:spcAft>
                <a:spcPts val="0"/>
              </a:spcAft>
              <a:buClr>
                <a:schemeClr val="dk1"/>
              </a:buClr>
              <a:buSzPts val="2800"/>
            </a:pPr>
            <a:endParaRPr lang="en-US" sz="2800"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Appointment_Info</a:t>
            </a:r>
            <a:r>
              <a:rPr lang="en-US" sz="2800" b="1" dirty="0">
                <a:solidFill>
                  <a:schemeClr val="dk1"/>
                </a:solidFill>
              </a:rPr>
              <a:t>():</a:t>
            </a:r>
            <a:r>
              <a:rPr lang="en-US" sz="2800" dirty="0">
                <a:solidFill>
                  <a:schemeClr val="dk1"/>
                </a:solidFill>
              </a:rPr>
              <a:t> Patient can have a look on their appointment </a:t>
            </a:r>
          </a:p>
          <a:p>
            <a:pPr lvl="0" algn="l" rtl="0">
              <a:lnSpc>
                <a:spcPct val="90000"/>
              </a:lnSpc>
              <a:spcBef>
                <a:spcPts val="0"/>
              </a:spcBef>
              <a:spcAft>
                <a:spcPts val="0"/>
              </a:spcAft>
              <a:buClr>
                <a:schemeClr val="dk1"/>
              </a:buClr>
              <a:buSzPts val="2800"/>
            </a:pPr>
            <a:r>
              <a:rPr lang="en-US" sz="2800" dirty="0">
                <a:solidFill>
                  <a:schemeClr val="dk1"/>
                </a:solidFill>
              </a:rPr>
              <a:t>     information.</a:t>
            </a:r>
          </a:p>
        </p:txBody>
      </p:sp>
    </p:spTree>
    <p:extLst>
      <p:ext uri="{BB962C8B-B14F-4D97-AF65-F5344CB8AC3E}">
        <p14:creationId xmlns:p14="http://schemas.microsoft.com/office/powerpoint/2010/main" val="2397538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Expected Outcomes</a:t>
            </a:r>
            <a:endParaRPr lang="en-US" sz="4000" dirty="0">
              <a:solidFill>
                <a:schemeClr val="lt1"/>
              </a:solidFill>
              <a:latin typeface="Calibri"/>
              <a:ea typeface="Calibri"/>
              <a:cs typeface="Calibri"/>
              <a:sym typeface="Calibri"/>
            </a:endParaRP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69900" y="956312"/>
            <a:ext cx="11252199" cy="5367576"/>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2800"/>
              <a:buFont typeface="Arial"/>
              <a:buNone/>
            </a:pPr>
            <a:r>
              <a:rPr lang="en-US" sz="3200" b="1" u="sng" dirty="0">
                <a:solidFill>
                  <a:schemeClr val="dk1"/>
                </a:solidFill>
              </a:rPr>
              <a:t>Doctor as user:</a:t>
            </a:r>
          </a:p>
          <a:p>
            <a:pPr marL="0" lvl="0" indent="0" algn="ctr" rtl="0">
              <a:lnSpc>
                <a:spcPct val="90000"/>
              </a:lnSpc>
              <a:spcBef>
                <a:spcPts val="0"/>
              </a:spcBef>
              <a:spcAft>
                <a:spcPts val="0"/>
              </a:spcAft>
              <a:buClr>
                <a:schemeClr val="dk1"/>
              </a:buClr>
              <a:buSzPts val="2800"/>
              <a:buFont typeface="Arial"/>
              <a:buNone/>
            </a:pPr>
            <a:endParaRPr lang="en-US" sz="2800" b="1"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Patient_List</a:t>
            </a:r>
            <a:r>
              <a:rPr lang="en-US" sz="2800" b="1" dirty="0">
                <a:solidFill>
                  <a:schemeClr val="dk1"/>
                </a:solidFill>
              </a:rPr>
              <a:t>(): </a:t>
            </a:r>
            <a:r>
              <a:rPr lang="en-US" sz="2800" dirty="0">
                <a:solidFill>
                  <a:schemeClr val="dk1"/>
                </a:solidFill>
              </a:rPr>
              <a:t>Doctors can see the appointed patients and their given information.</a:t>
            </a:r>
          </a:p>
          <a:p>
            <a:pPr lvl="0" algn="l" rtl="0">
              <a:lnSpc>
                <a:spcPct val="90000"/>
              </a:lnSpc>
              <a:spcBef>
                <a:spcPts val="0"/>
              </a:spcBef>
              <a:spcAft>
                <a:spcPts val="0"/>
              </a:spcAft>
              <a:buClr>
                <a:schemeClr val="dk1"/>
              </a:buClr>
              <a:buSzPts val="2800"/>
            </a:pPr>
            <a:endParaRPr lang="en-US" sz="2800"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Remove_Patient</a:t>
            </a:r>
            <a:r>
              <a:rPr lang="en-US" sz="2800" b="1" dirty="0">
                <a:solidFill>
                  <a:schemeClr val="dk1"/>
                </a:solidFill>
              </a:rPr>
              <a:t>(): </a:t>
            </a:r>
            <a:r>
              <a:rPr lang="en-US" sz="2800" dirty="0">
                <a:solidFill>
                  <a:schemeClr val="dk1"/>
                </a:solidFill>
              </a:rPr>
              <a:t>Doctors can remove a particular </a:t>
            </a:r>
            <a:r>
              <a:rPr lang="en-US" sz="2800" dirty="0" err="1">
                <a:solidFill>
                  <a:schemeClr val="dk1"/>
                </a:solidFill>
              </a:rPr>
              <a:t>pateint</a:t>
            </a:r>
            <a:r>
              <a:rPr lang="en-US" sz="2800" dirty="0">
                <a:solidFill>
                  <a:schemeClr val="dk1"/>
                </a:solidFill>
              </a:rPr>
              <a:t> after his/her treatment has been completed.</a:t>
            </a:r>
          </a:p>
          <a:p>
            <a:pPr lvl="0" algn="l" rtl="0">
              <a:lnSpc>
                <a:spcPct val="90000"/>
              </a:lnSpc>
              <a:spcBef>
                <a:spcPts val="0"/>
              </a:spcBef>
              <a:spcAft>
                <a:spcPts val="0"/>
              </a:spcAft>
              <a:buClr>
                <a:schemeClr val="dk1"/>
              </a:buClr>
              <a:buSzPts val="2800"/>
            </a:pPr>
            <a:endParaRPr lang="en-US" sz="2800" dirty="0">
              <a:solidFill>
                <a:schemeClr val="dk1"/>
              </a:solidFill>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rPr>
              <a:t>Update_Medication</a:t>
            </a:r>
            <a:r>
              <a:rPr lang="en-US" sz="2800" b="1" dirty="0">
                <a:solidFill>
                  <a:schemeClr val="dk1"/>
                </a:solidFill>
              </a:rPr>
              <a:t>(): </a:t>
            </a:r>
            <a:r>
              <a:rPr lang="en-US" sz="2800" dirty="0">
                <a:solidFill>
                  <a:schemeClr val="dk1"/>
                </a:solidFill>
              </a:rPr>
              <a:t>Doctors can provide or update the medication  of a patient according to his/her health situation.</a:t>
            </a: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endParaRPr lang="en-US" sz="2800" dirty="0">
              <a:solidFill>
                <a:schemeClr val="dk1"/>
              </a:solidFill>
              <a:latin typeface="Calibri"/>
              <a:ea typeface="Calibri"/>
              <a:cs typeface="Calibri"/>
              <a:sym typeface="Calibri"/>
            </a:endParaRPr>
          </a:p>
          <a:p>
            <a:pPr marL="457200" lvl="0" indent="-457200" algn="l" rtl="0">
              <a:lnSpc>
                <a:spcPct val="90000"/>
              </a:lnSpc>
              <a:spcBef>
                <a:spcPts val="0"/>
              </a:spcBef>
              <a:spcAft>
                <a:spcPts val="0"/>
              </a:spcAft>
              <a:buClr>
                <a:schemeClr val="dk1"/>
              </a:buClr>
              <a:buSzPts val="2800"/>
              <a:buFont typeface="Wingdings" panose="05000000000000000000" pitchFamily="2" charset="2"/>
              <a:buChar char="Ø"/>
            </a:pPr>
            <a:r>
              <a:rPr lang="en-US" sz="2800" b="1" dirty="0" err="1">
                <a:solidFill>
                  <a:schemeClr val="dk1"/>
                </a:solidFill>
                <a:latin typeface="Calibri"/>
                <a:ea typeface="Calibri"/>
                <a:cs typeface="Calibri"/>
                <a:sym typeface="Calibri"/>
              </a:rPr>
              <a:t>View_Feedback</a:t>
            </a:r>
            <a:r>
              <a:rPr lang="en-US" sz="2800" b="1" dirty="0">
                <a:solidFill>
                  <a:schemeClr val="dk1"/>
                </a:solidFill>
                <a:latin typeface="Calibri"/>
                <a:ea typeface="Calibri"/>
                <a:cs typeface="Calibri"/>
                <a:sym typeface="Calibri"/>
              </a:rPr>
              <a:t>(): </a:t>
            </a:r>
            <a:r>
              <a:rPr lang="en-US" sz="2800" dirty="0">
                <a:solidFill>
                  <a:schemeClr val="dk1"/>
                </a:solidFill>
                <a:latin typeface="Calibri"/>
                <a:ea typeface="Calibri"/>
                <a:cs typeface="Calibri"/>
                <a:sym typeface="Calibri"/>
              </a:rPr>
              <a:t>Doctors can see the feedback given by the appointed</a:t>
            </a:r>
          </a:p>
          <a:p>
            <a:pPr lvl="0" algn="l" rtl="0">
              <a:lnSpc>
                <a:spcPct val="90000"/>
              </a:lnSpc>
              <a:spcBef>
                <a:spcPts val="0"/>
              </a:spcBef>
              <a:spcAft>
                <a:spcPts val="0"/>
              </a:spcAft>
              <a:buClr>
                <a:schemeClr val="dk1"/>
              </a:buClr>
              <a:buSzPts val="2800"/>
            </a:pPr>
            <a:r>
              <a:rPr lang="en-US" sz="2800" dirty="0">
                <a:solidFill>
                  <a:schemeClr val="dk1"/>
                </a:solidFill>
                <a:latin typeface="Calibri"/>
                <a:ea typeface="Calibri"/>
                <a:cs typeface="Calibri"/>
                <a:sym typeface="Calibri"/>
              </a:rPr>
              <a:t>      patients after the treatment.</a:t>
            </a:r>
          </a:p>
        </p:txBody>
      </p:sp>
    </p:spTree>
    <p:extLst>
      <p:ext uri="{BB962C8B-B14F-4D97-AF65-F5344CB8AC3E}">
        <p14:creationId xmlns:p14="http://schemas.microsoft.com/office/powerpoint/2010/main" val="2779177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Conclusion</a:t>
            </a:r>
            <a:endParaRPr lang="en-US" sz="4000" dirty="0">
              <a:solidFill>
                <a:schemeClr val="lt1"/>
              </a:solidFill>
              <a:latin typeface="Calibri"/>
              <a:ea typeface="Calibri"/>
              <a:cs typeface="Calibri"/>
              <a:sym typeface="Calibri"/>
            </a:endParaRP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276314" y="1980488"/>
            <a:ext cx="11639372" cy="2897024"/>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Clr>
                <a:schemeClr val="dk1"/>
              </a:buClr>
              <a:buSzPts val="2800"/>
              <a:buFont typeface="Arial"/>
              <a:buNone/>
            </a:pPr>
            <a:r>
              <a:rPr lang="en-US" sz="2800" dirty="0">
                <a:solidFill>
                  <a:schemeClr val="dk1"/>
                </a:solidFill>
                <a:latin typeface="Calibri"/>
                <a:ea typeface="Calibri"/>
                <a:cs typeface="Calibri"/>
                <a:sym typeface="Calibri"/>
              </a:rPr>
              <a:t>We have tried our level best to create an accurate web application that would help not only the patients but also their doctors to give better treatment virtually. We faced some issues in handling exceptions in one or two cases. Except those the web application runs almost perfectly. We have also thought to take this project even more further. Adding the feature of pre-determination of a diseases using machine learning technology. Finally, we are very happy to present our project which is gained by hard work. </a:t>
            </a: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349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endParaRPr lang="en-US" sz="4000" dirty="0">
              <a:solidFill>
                <a:schemeClr val="lt1"/>
              </a:solidFill>
              <a:latin typeface="Calibri"/>
              <a:ea typeface="Calibri"/>
              <a:cs typeface="Calibri"/>
              <a:sym typeface="Calibri"/>
            </a:endParaRP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44500" y="1252224"/>
            <a:ext cx="11252199" cy="4945375"/>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2800"/>
              <a:buFont typeface="Arial"/>
              <a:buNone/>
            </a:pPr>
            <a:endParaRPr lang="en-US" sz="2800" dirty="0">
              <a:solidFill>
                <a:schemeClr val="dk1"/>
              </a:solidFill>
              <a:latin typeface="Calibri"/>
              <a:ea typeface="Calibri"/>
              <a:cs typeface="Calibri"/>
              <a:sym typeface="Calibri"/>
            </a:endParaRPr>
          </a:p>
          <a:p>
            <a:pPr marL="0" lvl="0" indent="0" algn="ctr" rtl="0">
              <a:lnSpc>
                <a:spcPct val="90000"/>
              </a:lnSpc>
              <a:spcBef>
                <a:spcPts val="0"/>
              </a:spcBef>
              <a:spcAft>
                <a:spcPts val="0"/>
              </a:spcAft>
              <a:buClr>
                <a:schemeClr val="dk1"/>
              </a:buClr>
              <a:buSzPts val="2800"/>
              <a:buFont typeface="Arial"/>
              <a:buNone/>
            </a:pPr>
            <a:endParaRPr lang="en-US" dirty="0">
              <a:solidFill>
                <a:schemeClr val="dk1"/>
              </a:solidFill>
              <a:latin typeface="Calibri"/>
              <a:ea typeface="Calibri"/>
              <a:cs typeface="Calibri"/>
              <a:sym typeface="Calibri"/>
            </a:endParaRPr>
          </a:p>
          <a:p>
            <a:pPr marL="0" lvl="0" indent="0" algn="ctr" rtl="0">
              <a:lnSpc>
                <a:spcPct val="90000"/>
              </a:lnSpc>
              <a:spcBef>
                <a:spcPts val="0"/>
              </a:spcBef>
              <a:spcAft>
                <a:spcPts val="0"/>
              </a:spcAft>
              <a:buClr>
                <a:schemeClr val="dk1"/>
              </a:buClr>
              <a:buSzPts val="2800"/>
              <a:buFont typeface="Arial"/>
              <a:buNone/>
            </a:pPr>
            <a:endParaRPr lang="en-US" sz="2800" dirty="0">
              <a:solidFill>
                <a:schemeClr val="dk1"/>
              </a:solidFill>
              <a:latin typeface="Calibri"/>
              <a:ea typeface="Calibri"/>
              <a:cs typeface="Calibri"/>
              <a:sym typeface="Calibri"/>
            </a:endParaRPr>
          </a:p>
          <a:p>
            <a:pPr marL="0" lvl="0" indent="0" algn="ctr" rtl="0">
              <a:lnSpc>
                <a:spcPct val="90000"/>
              </a:lnSpc>
              <a:spcBef>
                <a:spcPts val="0"/>
              </a:spcBef>
              <a:spcAft>
                <a:spcPts val="0"/>
              </a:spcAft>
              <a:buClr>
                <a:schemeClr val="dk1"/>
              </a:buClr>
              <a:buSzPts val="2800"/>
              <a:buFont typeface="Arial"/>
              <a:buNone/>
            </a:pPr>
            <a:endParaRPr lang="en-US" sz="2800" dirty="0">
              <a:solidFill>
                <a:schemeClr val="dk1"/>
              </a:solidFill>
              <a:latin typeface="Calibri"/>
              <a:ea typeface="Calibri"/>
              <a:cs typeface="Calibri"/>
              <a:sym typeface="Calibri"/>
            </a:endParaRPr>
          </a:p>
          <a:p>
            <a:pPr marL="0" lvl="0" indent="0" algn="ctr" rtl="0">
              <a:lnSpc>
                <a:spcPct val="90000"/>
              </a:lnSpc>
              <a:spcBef>
                <a:spcPts val="0"/>
              </a:spcBef>
              <a:spcAft>
                <a:spcPts val="0"/>
              </a:spcAft>
              <a:buClr>
                <a:schemeClr val="dk1"/>
              </a:buClr>
              <a:buSzPts val="2800"/>
              <a:buFont typeface="Arial"/>
              <a:buNone/>
            </a:pPr>
            <a:r>
              <a:rPr lang="en-US" sz="11500" b="1" dirty="0">
                <a:solidFill>
                  <a:srgbClr val="002060"/>
                </a:solidFill>
                <a:latin typeface="Calibri"/>
                <a:ea typeface="Calibri"/>
                <a:cs typeface="Calibri"/>
                <a:sym typeface="Calibri"/>
              </a:rPr>
              <a:t>Thank You</a:t>
            </a:r>
            <a:endParaRPr sz="11500" b="1"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val="1831452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dirty="0">
                <a:solidFill>
                  <a:srgbClr val="F2F2F2"/>
                </a:solidFill>
                <a:latin typeface="Arial"/>
                <a:ea typeface="Arial"/>
                <a:cs typeface="Arial"/>
                <a:sym typeface="Arial"/>
              </a:rPr>
              <a:t>Outline</a:t>
            </a:r>
            <a:endParaRPr sz="4000" b="0" i="0" u="none" strike="noStrike" cap="none" dirty="0">
              <a:solidFill>
                <a:schemeClr val="lt1"/>
              </a:solidFill>
              <a:latin typeface="Calibri"/>
              <a:ea typeface="Calibri"/>
              <a:cs typeface="Calibri"/>
              <a:sym typeface="Calibri"/>
            </a:endParaRP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844062" y="1295400"/>
            <a:ext cx="10852637" cy="4902199"/>
          </a:xfrm>
          <a:prstGeom prst="rect">
            <a:avLst/>
          </a:prstGeom>
          <a:noFill/>
          <a:ln>
            <a:noFill/>
          </a:ln>
        </p:spPr>
        <p:txBody>
          <a:bodyPr spcFirstLastPara="1" wrap="square" lIns="91425" tIns="91425" rIns="91425" bIns="91425" anchor="t" anchorCtr="0">
            <a:noAutofit/>
          </a:bodyPr>
          <a:lstStyle/>
          <a:p>
            <a:pPr marL="571500" lvl="0" indent="-571500" algn="l" rtl="0">
              <a:lnSpc>
                <a:spcPct val="90000"/>
              </a:lnSpc>
              <a:spcBef>
                <a:spcPts val="0"/>
              </a:spcBef>
              <a:spcAft>
                <a:spcPts val="0"/>
              </a:spcAft>
              <a:buClr>
                <a:schemeClr val="dk1"/>
              </a:buClr>
              <a:buSzPts val="2800"/>
              <a:buFont typeface="Arial" panose="020B0604020202020204" pitchFamily="34" charset="0"/>
              <a:buChar char="•"/>
            </a:pPr>
            <a:r>
              <a:rPr lang="en-US" sz="3600" dirty="0">
                <a:solidFill>
                  <a:schemeClr val="dk1"/>
                </a:solidFill>
                <a:latin typeface="Calibri"/>
                <a:ea typeface="Calibri"/>
                <a:cs typeface="Calibri"/>
                <a:sym typeface="Calibri"/>
              </a:rPr>
              <a:t>Objective</a:t>
            </a: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r>
              <a:rPr lang="en-US" sz="3600" dirty="0">
                <a:solidFill>
                  <a:schemeClr val="dk1"/>
                </a:solidFill>
                <a:latin typeface="Calibri"/>
                <a:ea typeface="Calibri"/>
                <a:cs typeface="Calibri"/>
                <a:sym typeface="Calibri"/>
              </a:rPr>
              <a:t>Working Procedure</a:t>
            </a: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r>
              <a:rPr lang="en-US" sz="3600" dirty="0">
                <a:solidFill>
                  <a:schemeClr val="dk1"/>
                </a:solidFill>
                <a:latin typeface="Calibri"/>
                <a:ea typeface="Calibri"/>
                <a:cs typeface="Calibri"/>
                <a:sym typeface="Calibri"/>
              </a:rPr>
              <a:t>Project User Interface </a:t>
            </a: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r>
              <a:rPr lang="en-US" sz="3600" dirty="0">
                <a:solidFill>
                  <a:schemeClr val="dk1"/>
                </a:solidFill>
                <a:latin typeface="Calibri"/>
                <a:ea typeface="Calibri"/>
                <a:cs typeface="Calibri"/>
                <a:sym typeface="Calibri"/>
              </a:rPr>
              <a:t>Input Out Demo</a:t>
            </a: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r>
              <a:rPr lang="en-US" sz="3600" dirty="0">
                <a:solidFill>
                  <a:schemeClr val="dk1"/>
                </a:solidFill>
                <a:latin typeface="Calibri"/>
                <a:ea typeface="Calibri"/>
                <a:cs typeface="Calibri"/>
                <a:sym typeface="Calibri"/>
              </a:rPr>
              <a:t>Expected Outcomes</a:t>
            </a: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r>
              <a:rPr lang="en-US" sz="3600" dirty="0">
                <a:solidFill>
                  <a:schemeClr val="dk1"/>
                </a:solidFill>
                <a:latin typeface="Calibri"/>
                <a:ea typeface="Calibri"/>
                <a:cs typeface="Calibri"/>
                <a:sym typeface="Calibri"/>
              </a:rPr>
              <a:t>Conclusion</a:t>
            </a: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endParaRPr lang="en-US" sz="3600" dirty="0">
              <a:solidFill>
                <a:schemeClr val="dk1"/>
              </a:solidFill>
              <a:latin typeface="Calibri"/>
              <a:ea typeface="Calibri"/>
              <a:cs typeface="Calibri"/>
              <a:sym typeface="Calibri"/>
            </a:endParaRPr>
          </a:p>
          <a:p>
            <a:pPr marL="571500" lvl="0" indent="-571500" algn="l" rtl="0">
              <a:lnSpc>
                <a:spcPct val="90000"/>
              </a:lnSpc>
              <a:spcBef>
                <a:spcPts val="0"/>
              </a:spcBef>
              <a:spcAft>
                <a:spcPts val="0"/>
              </a:spcAft>
              <a:buClr>
                <a:schemeClr val="dk1"/>
              </a:buClr>
              <a:buSzPts val="2800"/>
              <a:buFont typeface="Arial" panose="020B0604020202020204" pitchFamily="34" charset="0"/>
              <a:buChar char="•"/>
            </a:pPr>
            <a:endParaRPr sz="360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i="0" u="none" strike="noStrike" cap="none">
                <a:solidFill>
                  <a:srgbClr val="F2F2F2"/>
                </a:solidFill>
                <a:latin typeface="Arial"/>
                <a:ea typeface="Arial"/>
                <a:cs typeface="Arial"/>
                <a:sym typeface="Arial"/>
              </a:rPr>
              <a:t>Objective</a:t>
            </a:r>
            <a:endParaRPr sz="4000" b="0" i="0" u="none" strike="noStrike" cap="none">
              <a:solidFill>
                <a:schemeClr val="lt1"/>
              </a:solidFill>
              <a:latin typeface="Calibri"/>
              <a:ea typeface="Calibri"/>
              <a:cs typeface="Calibri"/>
              <a:sym typeface="Calibri"/>
            </a:endParaRP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44500" y="1252224"/>
            <a:ext cx="11252199" cy="4945375"/>
          </a:xfrm>
          <a:prstGeom prst="rect">
            <a:avLst/>
          </a:prstGeom>
          <a:noFill/>
          <a:ln>
            <a:noFill/>
          </a:ln>
        </p:spPr>
        <p:txBody>
          <a:bodyPr spcFirstLastPara="1" wrap="square" lIns="91425" tIns="91425" rIns="91425" bIns="91425" anchor="t" anchorCtr="0">
            <a:noAutofit/>
          </a:bodyPr>
          <a:lstStyle/>
          <a:p>
            <a:pPr marL="457200" marR="0" lvl="0" indent="-457200" algn="just" defTabSz="914400" rtl="0" eaLnBrk="1" fontAlgn="auto" latinLnBrk="0" hangingPunct="1">
              <a:lnSpc>
                <a:spcPct val="90000"/>
              </a:lnSpc>
              <a:spcBef>
                <a:spcPts val="0"/>
              </a:spcBef>
              <a:spcAft>
                <a:spcPts val="0"/>
              </a:spcAft>
              <a:buClr>
                <a:srgbClr val="000000"/>
              </a:buClr>
              <a:buSzPts val="2800"/>
              <a:buFont typeface="Wingdings" panose="05000000000000000000" pitchFamily="2" charset="2"/>
              <a:buChar char="q"/>
              <a:tabLst/>
              <a:defRPr/>
            </a:pPr>
            <a:r>
              <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rPr>
              <a:t>This </a:t>
            </a:r>
            <a:r>
              <a:rPr kumimoji="0" lang="en-US" sz="2800" b="1" i="0" u="none" strike="noStrike" kern="0" cap="none" spc="0" normalizeH="0" baseline="0" noProof="0" dirty="0">
                <a:ln>
                  <a:noFill/>
                </a:ln>
                <a:solidFill>
                  <a:srgbClr val="000000"/>
                </a:solidFill>
                <a:effectLst/>
                <a:uLnTx/>
                <a:uFillTx/>
                <a:latin typeface="Calibri"/>
                <a:ea typeface="Calibri"/>
                <a:cs typeface="Calibri"/>
                <a:sym typeface="Calibri"/>
              </a:rPr>
              <a:t>Virtual Hospital</a:t>
            </a:r>
            <a:r>
              <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rPr>
              <a:t> Project is developed based on the general needs required by users(patients/doctors) while using the web application for virtual medication and treatment.</a:t>
            </a:r>
          </a:p>
          <a:p>
            <a:pPr marL="0" marR="0" lvl="0" indent="0" algn="just" defTabSz="914400" rtl="0" eaLnBrk="1" fontAlgn="auto" latinLnBrk="0" hangingPunct="1">
              <a:lnSpc>
                <a:spcPct val="90000"/>
              </a:lnSpc>
              <a:spcBef>
                <a:spcPts val="0"/>
              </a:spcBef>
              <a:spcAft>
                <a:spcPts val="0"/>
              </a:spcAft>
              <a:buClr>
                <a:srgbClr val="000000"/>
              </a:buClr>
              <a:buSzPts val="2800"/>
              <a:buFont typeface="Arial"/>
              <a:buNone/>
              <a:tabLst/>
              <a:defRPr/>
            </a:pPr>
            <a:endPar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457200" algn="just" defTabSz="914400" rtl="0" eaLnBrk="1" fontAlgn="auto" latinLnBrk="0" hangingPunct="1">
              <a:lnSpc>
                <a:spcPct val="90000"/>
              </a:lnSpc>
              <a:spcBef>
                <a:spcPts val="0"/>
              </a:spcBef>
              <a:spcAft>
                <a:spcPts val="0"/>
              </a:spcAft>
              <a:buClr>
                <a:srgbClr val="000000"/>
              </a:buClr>
              <a:buSzPts val="2800"/>
              <a:buFont typeface="Wingdings" panose="05000000000000000000" pitchFamily="2" charset="2"/>
              <a:buChar char="q"/>
              <a:tabLst/>
              <a:defRPr/>
            </a:pPr>
            <a:r>
              <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rPr>
              <a:t>This Project will provide necessary treatment for the patients and a well-organized medication and management system for the doctors. </a:t>
            </a:r>
          </a:p>
          <a:p>
            <a:pPr marL="0" marR="0" lvl="0" indent="0" algn="just" defTabSz="914400" rtl="0" eaLnBrk="1" fontAlgn="auto" latinLnBrk="0" hangingPunct="1">
              <a:lnSpc>
                <a:spcPct val="90000"/>
              </a:lnSpc>
              <a:spcBef>
                <a:spcPts val="0"/>
              </a:spcBef>
              <a:spcAft>
                <a:spcPts val="0"/>
              </a:spcAft>
              <a:buClr>
                <a:srgbClr val="000000"/>
              </a:buClr>
              <a:buSzPts val="2800"/>
              <a:buFont typeface="Arial"/>
              <a:buNone/>
              <a:tabLst/>
              <a:defRPr/>
            </a:pPr>
            <a:endPar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57200" marR="0" lvl="0" indent="-457200" algn="just" defTabSz="914400" rtl="0" eaLnBrk="1" fontAlgn="auto" latinLnBrk="0" hangingPunct="1">
              <a:lnSpc>
                <a:spcPct val="90000"/>
              </a:lnSpc>
              <a:spcBef>
                <a:spcPts val="0"/>
              </a:spcBef>
              <a:spcAft>
                <a:spcPts val="0"/>
              </a:spcAft>
              <a:buClr>
                <a:srgbClr val="000000"/>
              </a:buClr>
              <a:buSzPts val="2800"/>
              <a:buFont typeface="Wingdings" panose="05000000000000000000" pitchFamily="2" charset="2"/>
              <a:buChar char="q"/>
              <a:tabLst/>
              <a:defRPr/>
            </a:pPr>
            <a:r>
              <a:rPr kumimoji="0" lang="en-US" sz="2800" b="0" i="0" u="none" strike="noStrike" kern="0" cap="none" spc="0" normalizeH="0" baseline="0" noProof="0" dirty="0">
                <a:ln>
                  <a:noFill/>
                </a:ln>
                <a:solidFill>
                  <a:srgbClr val="000000"/>
                </a:solidFill>
                <a:effectLst/>
                <a:uLnTx/>
                <a:uFillTx/>
                <a:latin typeface="Calibri"/>
                <a:ea typeface="Calibri"/>
                <a:cs typeface="Calibri"/>
                <a:sym typeface="Calibri"/>
              </a:rPr>
              <a:t>The web application will be very user friendly, and it is expected that doctors and patients will be benefitted highly by using the features of it.</a:t>
            </a:r>
          </a:p>
          <a:p>
            <a:pPr marL="0" lvl="0" indent="0" algn="l" rtl="0">
              <a:lnSpc>
                <a:spcPct val="90000"/>
              </a:lnSpc>
              <a:spcBef>
                <a:spcPts val="0"/>
              </a:spcBef>
              <a:spcAft>
                <a:spcPts val="0"/>
              </a:spcAft>
              <a:buClr>
                <a:schemeClr val="dk1"/>
              </a:buClr>
              <a:buSzPts val="2800"/>
              <a:buFont typeface="Arial"/>
              <a:buNone/>
            </a:pPr>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160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Working Procedure</a:t>
            </a: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44500" y="1252225"/>
            <a:ext cx="11252199" cy="471274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Clr>
                <a:schemeClr val="dk1"/>
              </a:buClr>
              <a:buSzPts val="2800"/>
              <a:buFont typeface="Arial"/>
              <a:buNone/>
            </a:pPr>
            <a:r>
              <a:rPr lang="en-US" sz="2800" dirty="0">
                <a:solidFill>
                  <a:schemeClr val="dk1"/>
                </a:solidFill>
                <a:latin typeface="Calibri"/>
                <a:ea typeface="Calibri"/>
                <a:cs typeface="Calibri"/>
                <a:sym typeface="Calibri"/>
              </a:rPr>
              <a:t>As we developed a web application, we needed to use a Python Framework which in this case is Flask. We installed Flask and necessary decorators which had been used for developing our web application. We used Sqlite3 database for storing the information of two kind of user(Doctor and Patient). Sqlite3 database connects with Flask-</a:t>
            </a:r>
            <a:r>
              <a:rPr lang="en-US" sz="2800" dirty="0" err="1">
                <a:solidFill>
                  <a:schemeClr val="dk1"/>
                </a:solidFill>
                <a:latin typeface="Calibri"/>
                <a:ea typeface="Calibri"/>
                <a:cs typeface="Calibri"/>
                <a:sym typeface="Calibri"/>
              </a:rPr>
              <a:t>SqlAlchemy</a:t>
            </a:r>
            <a:r>
              <a:rPr lang="en-US" sz="2800" dirty="0">
                <a:solidFill>
                  <a:schemeClr val="dk1"/>
                </a:solidFill>
                <a:latin typeface="Calibri"/>
                <a:ea typeface="Calibri"/>
                <a:cs typeface="Calibri"/>
                <a:sym typeface="Calibri"/>
              </a:rPr>
              <a:t> which readily extends for larger applications. As our project is on Virtual Hospital we made two login and signup pages for Doctor and for the Patient. After this, we had written codes for the frontend side and then we connect it with the back-end of our web application. We have used template inheritance for reusing the codes and association between Doctor and Patients class. </a:t>
            </a: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2429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Working Procedure</a:t>
            </a: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44500" y="1252225"/>
            <a:ext cx="11252199" cy="471274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Clr>
                <a:schemeClr val="dk1"/>
              </a:buClr>
              <a:buSzPts val="2800"/>
              <a:buFont typeface="Arial"/>
              <a:buNone/>
            </a:pPr>
            <a:r>
              <a:rPr lang="en-US" sz="2800" dirty="0">
                <a:solidFill>
                  <a:schemeClr val="dk1"/>
                </a:solidFill>
                <a:latin typeface="Calibri"/>
                <a:ea typeface="Calibri"/>
                <a:cs typeface="Calibri"/>
                <a:sym typeface="Calibri"/>
              </a:rPr>
              <a:t>A patient can sign up with a valid information’s. After signing in the web application the patient user will be able to make appointment to a certain available doctor. He can take a look at the appointment information, give feedback on the treatment. The case of Doctor user signup and sign in is as similar as the Patient user. When the doctors signs in his account he can see the list of the patients who had taken appointment to him. He can also update their medication, check feedback and remove them after the treatment. Both the users can see their profile page and the available doctors. After completing their goal they can logout from the system.</a:t>
            </a: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699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Project User Interface </a:t>
            </a: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15975" y="1032411"/>
            <a:ext cx="11252199" cy="494537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6A1E879-8A90-471E-AE74-A215F806FB11}"/>
              </a:ext>
            </a:extLst>
          </p:cNvPr>
          <p:cNvPicPr>
            <a:picLocks noChangeAspect="1"/>
          </p:cNvPicPr>
          <p:nvPr/>
        </p:nvPicPr>
        <p:blipFill>
          <a:blip r:embed="rId4"/>
          <a:stretch>
            <a:fillRect/>
          </a:stretch>
        </p:blipFill>
        <p:spPr>
          <a:xfrm>
            <a:off x="3962934" y="918445"/>
            <a:ext cx="4138480" cy="2256747"/>
          </a:xfrm>
          <a:prstGeom prst="rect">
            <a:avLst/>
          </a:prstGeom>
        </p:spPr>
      </p:pic>
      <p:pic>
        <p:nvPicPr>
          <p:cNvPr id="5" name="Picture 4">
            <a:extLst>
              <a:ext uri="{FF2B5EF4-FFF2-40B4-BE49-F238E27FC236}">
                <a16:creationId xmlns:a16="http://schemas.microsoft.com/office/drawing/2014/main" id="{BDBAF38E-BA45-4419-9CE8-C8A1774668E2}"/>
              </a:ext>
            </a:extLst>
          </p:cNvPr>
          <p:cNvPicPr>
            <a:picLocks noChangeAspect="1"/>
          </p:cNvPicPr>
          <p:nvPr/>
        </p:nvPicPr>
        <p:blipFill>
          <a:blip r:embed="rId5"/>
          <a:stretch>
            <a:fillRect/>
          </a:stretch>
        </p:blipFill>
        <p:spPr>
          <a:xfrm>
            <a:off x="6095999" y="3251322"/>
            <a:ext cx="6027635" cy="3075621"/>
          </a:xfrm>
          <a:prstGeom prst="rect">
            <a:avLst/>
          </a:prstGeom>
        </p:spPr>
      </p:pic>
      <p:pic>
        <p:nvPicPr>
          <p:cNvPr id="7" name="Picture 6">
            <a:extLst>
              <a:ext uri="{FF2B5EF4-FFF2-40B4-BE49-F238E27FC236}">
                <a16:creationId xmlns:a16="http://schemas.microsoft.com/office/drawing/2014/main" id="{D97E87F3-D50B-43DF-BEBB-99E4B7F3FCDF}"/>
              </a:ext>
            </a:extLst>
          </p:cNvPr>
          <p:cNvPicPr>
            <a:picLocks noChangeAspect="1"/>
          </p:cNvPicPr>
          <p:nvPr/>
        </p:nvPicPr>
        <p:blipFill>
          <a:blip r:embed="rId6"/>
          <a:stretch>
            <a:fillRect/>
          </a:stretch>
        </p:blipFill>
        <p:spPr>
          <a:xfrm>
            <a:off x="68366" y="3243399"/>
            <a:ext cx="5879508" cy="3075622"/>
          </a:xfrm>
          <a:prstGeom prst="rect">
            <a:avLst/>
          </a:prstGeom>
        </p:spPr>
      </p:pic>
    </p:spTree>
    <p:extLst>
      <p:ext uri="{BB962C8B-B14F-4D97-AF65-F5344CB8AC3E}">
        <p14:creationId xmlns:p14="http://schemas.microsoft.com/office/powerpoint/2010/main" val="198116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Project User Interface </a:t>
            </a: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15975" y="1032411"/>
            <a:ext cx="11252199" cy="494537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1EFD39D-C64F-4ACA-990D-82D6D2C7E314}"/>
              </a:ext>
            </a:extLst>
          </p:cNvPr>
          <p:cNvPicPr>
            <a:picLocks noChangeAspect="1"/>
          </p:cNvPicPr>
          <p:nvPr/>
        </p:nvPicPr>
        <p:blipFill>
          <a:blip r:embed="rId4"/>
          <a:stretch>
            <a:fillRect/>
          </a:stretch>
        </p:blipFill>
        <p:spPr>
          <a:xfrm>
            <a:off x="3814831" y="923612"/>
            <a:ext cx="4562337" cy="2351987"/>
          </a:xfrm>
          <a:prstGeom prst="rect">
            <a:avLst/>
          </a:prstGeom>
        </p:spPr>
      </p:pic>
      <p:pic>
        <p:nvPicPr>
          <p:cNvPr id="8" name="Picture 7">
            <a:extLst>
              <a:ext uri="{FF2B5EF4-FFF2-40B4-BE49-F238E27FC236}">
                <a16:creationId xmlns:a16="http://schemas.microsoft.com/office/drawing/2014/main" id="{5E350707-0DDF-47BA-B616-159CDF3073F5}"/>
              </a:ext>
            </a:extLst>
          </p:cNvPr>
          <p:cNvPicPr>
            <a:picLocks noChangeAspect="1"/>
          </p:cNvPicPr>
          <p:nvPr/>
        </p:nvPicPr>
        <p:blipFill>
          <a:blip r:embed="rId5"/>
          <a:stretch>
            <a:fillRect/>
          </a:stretch>
        </p:blipFill>
        <p:spPr>
          <a:xfrm>
            <a:off x="6233945" y="3355150"/>
            <a:ext cx="5888571" cy="3035690"/>
          </a:xfrm>
          <a:prstGeom prst="rect">
            <a:avLst/>
          </a:prstGeom>
        </p:spPr>
      </p:pic>
      <p:pic>
        <p:nvPicPr>
          <p:cNvPr id="10" name="Picture 9">
            <a:extLst>
              <a:ext uri="{FF2B5EF4-FFF2-40B4-BE49-F238E27FC236}">
                <a16:creationId xmlns:a16="http://schemas.microsoft.com/office/drawing/2014/main" id="{6A9F5128-701D-4512-B393-8A23D4939A0C}"/>
              </a:ext>
            </a:extLst>
          </p:cNvPr>
          <p:cNvPicPr>
            <a:picLocks noChangeAspect="1"/>
          </p:cNvPicPr>
          <p:nvPr/>
        </p:nvPicPr>
        <p:blipFill>
          <a:blip r:embed="rId6"/>
          <a:stretch>
            <a:fillRect/>
          </a:stretch>
        </p:blipFill>
        <p:spPr>
          <a:xfrm>
            <a:off x="119282" y="3360888"/>
            <a:ext cx="5976717" cy="3024213"/>
          </a:xfrm>
          <a:prstGeom prst="rect">
            <a:avLst/>
          </a:prstGeom>
        </p:spPr>
      </p:pic>
    </p:spTree>
    <p:extLst>
      <p:ext uri="{BB962C8B-B14F-4D97-AF65-F5344CB8AC3E}">
        <p14:creationId xmlns:p14="http://schemas.microsoft.com/office/powerpoint/2010/main" val="4030642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Input Out Demo</a:t>
            </a: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44500" y="1252224"/>
            <a:ext cx="11252199" cy="494537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7CCFD7D-4956-48D2-9F8F-0B641C1F10C2}"/>
              </a:ext>
            </a:extLst>
          </p:cNvPr>
          <p:cNvPicPr>
            <a:picLocks noChangeAspect="1"/>
          </p:cNvPicPr>
          <p:nvPr/>
        </p:nvPicPr>
        <p:blipFill>
          <a:blip r:embed="rId4"/>
          <a:stretch>
            <a:fillRect/>
          </a:stretch>
        </p:blipFill>
        <p:spPr>
          <a:xfrm>
            <a:off x="6050688" y="2229530"/>
            <a:ext cx="6079829" cy="3077913"/>
          </a:xfrm>
          <a:prstGeom prst="rect">
            <a:avLst/>
          </a:prstGeom>
        </p:spPr>
      </p:pic>
      <p:pic>
        <p:nvPicPr>
          <p:cNvPr id="5" name="Picture 4">
            <a:extLst>
              <a:ext uri="{FF2B5EF4-FFF2-40B4-BE49-F238E27FC236}">
                <a16:creationId xmlns:a16="http://schemas.microsoft.com/office/drawing/2014/main" id="{B7F854E2-FA2B-46C4-A628-70DCB9D6C33D}"/>
              </a:ext>
            </a:extLst>
          </p:cNvPr>
          <p:cNvPicPr>
            <a:picLocks noChangeAspect="1"/>
          </p:cNvPicPr>
          <p:nvPr/>
        </p:nvPicPr>
        <p:blipFill>
          <a:blip r:embed="rId5"/>
          <a:stretch>
            <a:fillRect/>
          </a:stretch>
        </p:blipFill>
        <p:spPr>
          <a:xfrm>
            <a:off x="61483" y="2229530"/>
            <a:ext cx="5926493" cy="3077913"/>
          </a:xfrm>
          <a:prstGeom prst="rect">
            <a:avLst/>
          </a:prstGeom>
        </p:spPr>
      </p:pic>
    </p:spTree>
    <p:extLst>
      <p:ext uri="{BB962C8B-B14F-4D97-AF65-F5344CB8AC3E}">
        <p14:creationId xmlns:p14="http://schemas.microsoft.com/office/powerpoint/2010/main" val="4061664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3733800" y="6457070"/>
            <a:ext cx="8458200" cy="400929"/>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2F2F2"/>
                </a:solidFill>
                <a:latin typeface="Arial"/>
                <a:ea typeface="Arial"/>
                <a:cs typeface="Arial"/>
                <a:sym typeface="Arial"/>
              </a:rPr>
              <a:t>                                                                  </a:t>
            </a:r>
            <a:r>
              <a:rPr lang="en-US" sz="2400" b="1" i="0" u="none" strike="noStrike" cap="none" dirty="0">
                <a:solidFill>
                  <a:srgbClr val="F2F2F2"/>
                </a:solidFill>
                <a:latin typeface="Arial"/>
                <a:ea typeface="Arial"/>
                <a:cs typeface="Arial"/>
                <a:sym typeface="Arial"/>
              </a:rPr>
              <a:t>Python Project Presentation </a:t>
            </a:r>
            <a:endParaRPr sz="1800" b="0" i="0" u="none" strike="noStrike" cap="none" dirty="0">
              <a:solidFill>
                <a:schemeClr val="lt1"/>
              </a:solidFill>
              <a:latin typeface="Calibri"/>
              <a:ea typeface="Calibri"/>
              <a:cs typeface="Calibri"/>
              <a:sym typeface="Calibri"/>
            </a:endParaRPr>
          </a:p>
        </p:txBody>
      </p:sp>
      <p:sp>
        <p:nvSpPr>
          <p:cNvPr id="93" name="Google Shape;93;p2"/>
          <p:cNvSpPr/>
          <p:nvPr/>
        </p:nvSpPr>
        <p:spPr>
          <a:xfrm>
            <a:off x="0" y="0"/>
            <a:ext cx="12192000" cy="844062"/>
          </a:xfrm>
          <a:prstGeom prst="rect">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4800" b="1" dirty="0">
                <a:solidFill>
                  <a:srgbClr val="F2F2F2"/>
                </a:solidFill>
              </a:rPr>
              <a:t>Input Out Demo</a:t>
            </a:r>
          </a:p>
        </p:txBody>
      </p:sp>
      <p:pic>
        <p:nvPicPr>
          <p:cNvPr id="94" name="Google Shape;94;p2"/>
          <p:cNvPicPr preferRelativeResize="0"/>
          <p:nvPr/>
        </p:nvPicPr>
        <p:blipFill rotWithShape="1">
          <a:blip r:embed="rId3">
            <a:alphaModFix/>
          </a:blip>
          <a:srcRect/>
          <a:stretch/>
        </p:blipFill>
        <p:spPr>
          <a:xfrm>
            <a:off x="0" y="0"/>
            <a:ext cx="844062" cy="844062"/>
          </a:xfrm>
          <a:prstGeom prst="rect">
            <a:avLst/>
          </a:prstGeom>
          <a:noFill/>
          <a:ln>
            <a:noFill/>
          </a:ln>
        </p:spPr>
      </p:pic>
      <p:sp>
        <p:nvSpPr>
          <p:cNvPr id="95" name="Google Shape;95;p2"/>
          <p:cNvSpPr txBox="1"/>
          <p:nvPr/>
        </p:nvSpPr>
        <p:spPr>
          <a:xfrm>
            <a:off x="1012875" y="1758416"/>
            <a:ext cx="10166400" cy="14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6" name="Google Shape;96;p2"/>
          <p:cNvSpPr txBox="1"/>
          <p:nvPr/>
        </p:nvSpPr>
        <p:spPr>
          <a:xfrm>
            <a:off x="444500" y="1252224"/>
            <a:ext cx="11252199" cy="494537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16FA8D50-AAA0-4DD7-A089-1C6255A63DDA}"/>
              </a:ext>
            </a:extLst>
          </p:cNvPr>
          <p:cNvPicPr>
            <a:picLocks noChangeAspect="1"/>
          </p:cNvPicPr>
          <p:nvPr/>
        </p:nvPicPr>
        <p:blipFill>
          <a:blip r:embed="rId4"/>
          <a:stretch>
            <a:fillRect/>
          </a:stretch>
        </p:blipFill>
        <p:spPr>
          <a:xfrm>
            <a:off x="59820" y="2378780"/>
            <a:ext cx="5936326" cy="3008440"/>
          </a:xfrm>
          <a:prstGeom prst="rect">
            <a:avLst/>
          </a:prstGeom>
        </p:spPr>
      </p:pic>
      <p:pic>
        <p:nvPicPr>
          <p:cNvPr id="7" name="Picture 6">
            <a:extLst>
              <a:ext uri="{FF2B5EF4-FFF2-40B4-BE49-F238E27FC236}">
                <a16:creationId xmlns:a16="http://schemas.microsoft.com/office/drawing/2014/main" id="{6812DBCF-51C0-4DB6-88BF-4F201E4FF67B}"/>
              </a:ext>
            </a:extLst>
          </p:cNvPr>
          <p:cNvPicPr>
            <a:picLocks noChangeAspect="1"/>
          </p:cNvPicPr>
          <p:nvPr/>
        </p:nvPicPr>
        <p:blipFill>
          <a:blip r:embed="rId5"/>
          <a:stretch>
            <a:fillRect/>
          </a:stretch>
        </p:blipFill>
        <p:spPr>
          <a:xfrm>
            <a:off x="6195855" y="2378780"/>
            <a:ext cx="5936326" cy="3017944"/>
          </a:xfrm>
          <a:prstGeom prst="rect">
            <a:avLst/>
          </a:prstGeom>
        </p:spPr>
      </p:pic>
    </p:spTree>
    <p:extLst>
      <p:ext uri="{BB962C8B-B14F-4D97-AF65-F5344CB8AC3E}">
        <p14:creationId xmlns:p14="http://schemas.microsoft.com/office/powerpoint/2010/main" val="185267649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682</Words>
  <Application>Microsoft Office PowerPoint</Application>
  <PresentationFormat>Widescreen</PresentationFormat>
  <Paragraphs>67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sazzadiu@gmail.com</dc:creator>
  <cp:lastModifiedBy>Tanvir Ahmed</cp:lastModifiedBy>
  <cp:revision>120</cp:revision>
  <dcterms:created xsi:type="dcterms:W3CDTF">2020-10-23T13:16:40Z</dcterms:created>
  <dcterms:modified xsi:type="dcterms:W3CDTF">2021-12-15T05:52:26Z</dcterms:modified>
</cp:coreProperties>
</file>